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76" r:id="rId5"/>
    <p:sldId id="311" r:id="rId6"/>
    <p:sldId id="312" r:id="rId7"/>
    <p:sldId id="287" r:id="rId8"/>
    <p:sldId id="334" r:id="rId9"/>
    <p:sldId id="313" r:id="rId10"/>
    <p:sldId id="316" r:id="rId11"/>
    <p:sldId id="286" r:id="rId12"/>
    <p:sldId id="317" r:id="rId13"/>
    <p:sldId id="314" r:id="rId14"/>
    <p:sldId id="318" r:id="rId16"/>
    <p:sldId id="335" r:id="rId17"/>
    <p:sldId id="290" r:id="rId18"/>
    <p:sldId id="299" r:id="rId19"/>
    <p:sldId id="278" r:id="rId20"/>
    <p:sldId id="293" r:id="rId21"/>
    <p:sldId id="300" r:id="rId22"/>
    <p:sldId id="301" r:id="rId23"/>
    <p:sldId id="302" r:id="rId24"/>
    <p:sldId id="304" r:id="rId25"/>
    <p:sldId id="305" r:id="rId26"/>
    <p:sldId id="306" r:id="rId27"/>
    <p:sldId id="303" r:id="rId28"/>
    <p:sldId id="291" r:id="rId29"/>
    <p:sldId id="280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b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8" autoAdjust="0"/>
    <p:restoredTop sz="94680" autoAdjust="0"/>
  </p:normalViewPr>
  <p:slideViewPr>
    <p:cSldViewPr snapToGrid="0">
      <p:cViewPr varScale="1">
        <p:scale>
          <a:sx n="95" d="100"/>
          <a:sy n="95" d="100"/>
        </p:scale>
        <p:origin x="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  <a:endParaRPr lang="zh-CN" altLang="en-US" dirty="0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850" y="1426996"/>
            <a:ext cx="7196667" cy="1110758"/>
          </a:xfrm>
        </p:spPr>
        <p:txBody>
          <a:bodyPr>
            <a:normAutofit/>
          </a:bodyPr>
          <a:lstStyle/>
          <a:p>
            <a:r>
              <a:rPr lang="zh-CN" altLang="zh-CN" sz="3200" u="heavy" dirty="0"/>
              <a:t>基于百度超级链的</a:t>
            </a:r>
            <a:r>
              <a:rPr lang="en-US" altLang="zh-CN" sz="3200" u="heavy" dirty="0"/>
              <a:t>NFT</a:t>
            </a:r>
            <a:r>
              <a:rPr lang="zh-CN" altLang="en-US" sz="3200" u="heavy" dirty="0"/>
              <a:t>交易平台开发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7500" lnSpcReduction="20000"/>
          </a:bodyPr>
          <a:lstStyle/>
          <a:p>
            <a:r>
              <a:rPr lang="zh-CN" altLang="en-US" sz="2000" dirty="0"/>
              <a:t>汇报人：朱前生</a:t>
            </a:r>
            <a:endParaRPr lang="en-US" altLang="zh-CN" sz="2000" dirty="0"/>
          </a:p>
          <a:p>
            <a:r>
              <a:rPr lang="zh-CN" altLang="en-US" sz="2000" dirty="0"/>
              <a:t>小组成员：朱前生、朱光可、朱彬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797050"/>
            <a:ext cx="10147300" cy="364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3634" y="1231384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铸造</a:t>
            </a:r>
            <a:r>
              <a:rPr lang="en-US" altLang="zh-CN" b="1" dirty="0"/>
              <a:t>NFT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3634" y="1231384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上架</a:t>
            </a:r>
            <a:r>
              <a:rPr lang="en-US" altLang="zh-CN" b="1" dirty="0"/>
              <a:t>NFT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901825"/>
            <a:ext cx="93599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订单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购买</a:t>
            </a:r>
            <a:r>
              <a:rPr kumimoji="1" lang="en-US" altLang="zh-CN" sz="2000" b="1" dirty="0"/>
              <a:t>NFT</a:t>
            </a:r>
            <a:endParaRPr kumimoji="1" lang="zh-CN" altLang="en-US" sz="2000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560302"/>
            <a:ext cx="110998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核心业务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订单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转移</a:t>
            </a:r>
            <a:r>
              <a:rPr kumimoji="1" lang="en-US" altLang="zh-CN" sz="2000" b="1" dirty="0"/>
              <a:t>NFT</a:t>
            </a:r>
            <a:endParaRPr kumimoji="1" lang="zh-CN" alt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1778000"/>
            <a:ext cx="100076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钱包插件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3800" y="2842994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3800" y="385748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0" y="4883927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634" y="1079064"/>
            <a:ext cx="1771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钱包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功能流程</a:t>
            </a:r>
            <a:endParaRPr kumimoji="1"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60" y="1887855"/>
            <a:ext cx="923544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297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46" y="1488541"/>
            <a:ext cx="1055506" cy="10555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33" y="1542624"/>
            <a:ext cx="947340" cy="947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47" y="1488133"/>
            <a:ext cx="1055508" cy="10555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5550" y="2931307"/>
            <a:ext cx="16188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 React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20585" y="3549011"/>
            <a:ext cx="175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86590" y="4165342"/>
            <a:ext cx="22600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MyBatis-Plus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8446" y="2931307"/>
            <a:ext cx="14893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74071" y="3548860"/>
            <a:ext cx="25644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Spring Boot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49082" y="2931307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9681" y="3550559"/>
            <a:ext cx="1884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   Redux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780" y="1766570"/>
            <a:ext cx="2857500" cy="33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70" y="1771015"/>
            <a:ext cx="2857500" cy="3270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910" y="1404620"/>
            <a:ext cx="25146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425" y="1404620"/>
            <a:ext cx="2515235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404620"/>
            <a:ext cx="25146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0305" y="1775460"/>
            <a:ext cx="3152775" cy="33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35" y="1051560"/>
            <a:ext cx="3505200" cy="475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80" y="2447290"/>
            <a:ext cx="360997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en-US" altLang="zh-CN" dirty="0"/>
          </a:p>
          <a:p>
            <a:r>
              <a:rPr lang="zh-CN" altLang="en-US" dirty="0"/>
              <a:t>项目设计</a:t>
            </a:r>
            <a:endParaRPr lang="en-US" altLang="zh-CN" dirty="0"/>
          </a:p>
          <a:p>
            <a:r>
              <a:rPr lang="zh-CN" altLang="en-US" dirty="0"/>
              <a:t>项目成果</a:t>
            </a:r>
            <a:endParaRPr lang="en-US" altLang="zh-CN" dirty="0"/>
          </a:p>
          <a:p>
            <a:r>
              <a:rPr lang="zh-CN" altLang="en-US" dirty="0"/>
              <a:t>项目展望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965" y="264160"/>
            <a:ext cx="3887470" cy="59093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305" y="930275"/>
            <a:ext cx="3618230" cy="5424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5" y="929640"/>
            <a:ext cx="3496310" cy="54248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931545"/>
            <a:ext cx="3303905" cy="524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90" y="930275"/>
            <a:ext cx="3283585" cy="5248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35" y="1534758"/>
            <a:ext cx="835372" cy="835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5" y="1541967"/>
            <a:ext cx="889872" cy="8898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0" y="1432965"/>
            <a:ext cx="944373" cy="9443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7244" y="3385685"/>
            <a:ext cx="194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前台交互设计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19551" y="4181996"/>
            <a:ext cx="142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页面渲染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050548" y="3385685"/>
            <a:ext cx="19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Java</a:t>
            </a:r>
            <a:r>
              <a:rPr lang="zh-CN" altLang="en-US" b="1" dirty="0"/>
              <a:t>后台开发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59725" y="4193228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平台接口实现与测试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229908" y="3385685"/>
            <a:ext cx="185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预测模型训练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8120906" y="4181996"/>
            <a:ext cx="21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Python</a:t>
            </a:r>
            <a:r>
              <a:rPr lang="zh-CN" altLang="en-US" b="1" dirty="0"/>
              <a:t>后台开发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671353" y="5000771"/>
            <a:ext cx="236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前后端接口交互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169045" y="4978307"/>
            <a:ext cx="234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数据库设计维护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2147025" y="2479580"/>
            <a:ext cx="155932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朱前生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68469" y="2479580"/>
            <a:ext cx="202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朱光可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80330" y="2479580"/>
            <a:ext cx="224058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朱彬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32217" y="4978307"/>
            <a:ext cx="22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项目重构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297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项目展望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4721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705" y="1079500"/>
            <a:ext cx="10333990" cy="4699000"/>
          </a:xfrm>
        </p:spPr>
        <p:txBody>
          <a:bodyPr/>
          <a:lstStyle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</a:t>
            </a:r>
            <a:r>
              <a:rPr lang="zh-CN" altLang="en-US" sz="2400"/>
              <a:t>目前，艺术品市场存在三大问题，分别是：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     1.</a:t>
            </a:r>
            <a:r>
              <a:rPr lang="zh-CN" altLang="en-US" sz="2400"/>
              <a:t>辨别真伪难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     e.g.</a:t>
            </a:r>
            <a:r>
              <a:rPr lang="zh-CN" altLang="en-US" sz="2400"/>
              <a:t>拍卖行的不保真条款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     2.</a:t>
            </a:r>
            <a:r>
              <a:rPr lang="zh-CN" altLang="en-US" sz="2400"/>
              <a:t>维权成本高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       </a:t>
            </a:r>
            <a:r>
              <a:rPr lang="zh-CN" altLang="en-US" sz="2400"/>
              <a:t>缺乏公正鉴定，且鉴定过程消耗巨大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     3.</a:t>
            </a:r>
            <a:r>
              <a:rPr lang="zh-CN" altLang="en-US" sz="2400"/>
              <a:t>信息流转慢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          </a:t>
            </a:r>
            <a:r>
              <a:rPr lang="zh-CN" altLang="en-US" sz="2400"/>
              <a:t>作品曝光率低，受时间地域等限制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264459"/>
            <a:ext cx="10744200" cy="665816"/>
          </a:xfrm>
        </p:spPr>
        <p:txBody>
          <a:bodyPr/>
          <a:lstStyle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730" y="1227455"/>
            <a:ext cx="10081895" cy="39516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/>
              <a:t>NFT</a:t>
            </a:r>
            <a:r>
              <a:rPr lang="zh-CN" altLang="en-US" sz="2400"/>
              <a:t>：前述问题的解决方案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核心优势如下：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1.</a:t>
            </a:r>
            <a:r>
              <a:rPr lang="zh-CN" altLang="en-US" sz="2400"/>
              <a:t>更经济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相较传统艺术品，减少了运输</a:t>
            </a:r>
            <a:r>
              <a:rPr lang="en-US" altLang="zh-CN" sz="2400"/>
              <a:t>/</a:t>
            </a:r>
            <a:r>
              <a:rPr lang="zh-CN" altLang="en-US" sz="2400"/>
              <a:t>存储</a:t>
            </a:r>
            <a:r>
              <a:rPr lang="en-US" altLang="zh-CN" sz="2400"/>
              <a:t>/</a:t>
            </a:r>
            <a:r>
              <a:rPr lang="zh-CN" altLang="en-US" sz="2400"/>
              <a:t>维护成本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2.</a:t>
            </a:r>
            <a:r>
              <a:rPr lang="zh-CN" altLang="en-US" sz="2400"/>
              <a:t>更流动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</a:t>
            </a:r>
            <a:r>
              <a:rPr lang="en-US" altLang="zh-CN" sz="2400"/>
              <a:t>  </a:t>
            </a:r>
            <a:r>
              <a:rPr lang="zh-CN" altLang="en-US" sz="2400"/>
              <a:t>通过区块链连接全球市场，汇集所有艺术品资源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3.</a:t>
            </a:r>
            <a:r>
              <a:rPr lang="zh-CN" altLang="en-US" sz="2400"/>
              <a:t>更安全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   </a:t>
            </a:r>
            <a:r>
              <a:rPr lang="zh-CN" altLang="en-US" sz="2400"/>
              <a:t>信息上链无法篡改，便于审核</a:t>
            </a:r>
            <a:r>
              <a:rPr lang="en-US" altLang="zh-CN" sz="2400"/>
              <a:t>/</a:t>
            </a:r>
            <a:r>
              <a:rPr lang="zh-CN" altLang="en-US" sz="2400"/>
              <a:t>跟踪，所有权明确</a:t>
            </a:r>
            <a:endParaRPr lang="zh-CN" alt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297" y="1427750"/>
            <a:ext cx="8281907" cy="1152806"/>
          </a:xfrm>
        </p:spPr>
        <p:txBody>
          <a:bodyPr/>
          <a:lstStyle/>
          <a:p>
            <a:r>
              <a:rPr lang="zh-CN" altLang="en-US" dirty="0"/>
              <a:t>项目设计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合约设计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 descr="JWDDNSF$`O(1C%D%]MAV4Z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3420" y="1096645"/>
            <a:ext cx="7924165" cy="4888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功能模块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3800" y="1888139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铸造</a:t>
            </a:r>
            <a:r>
              <a:rPr kumimoji="1" lang="en-US" altLang="zh-CN" dirty="0">
                <a:solidFill>
                  <a:schemeClr val="bg1"/>
                </a:solidFill>
              </a:rPr>
              <a:t>NFT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800100"/>
            <a:ext cx="8432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项目设计</a:t>
            </a:r>
            <a:r>
              <a:rPr lang="en-US" altLang="zh-CN" dirty="0"/>
              <a:t>-</a:t>
            </a:r>
            <a:r>
              <a:rPr lang="zh-CN" altLang="en-US" dirty="0"/>
              <a:t>系统接口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9597" y="2694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1029598"/>
            <a:ext cx="7861300" cy="519848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WI5NDk4N2ZiMGIyMDVlYzMyMTQ5M2MwZGJkNDhjYmMifQ==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WPS 演示</Application>
  <PresentationFormat>宽屏</PresentationFormat>
  <Paragraphs>214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宋体</vt:lpstr>
      <vt:lpstr>Wingdings</vt:lpstr>
      <vt:lpstr>Candara</vt:lpstr>
      <vt:lpstr>微软雅黑</vt:lpstr>
      <vt:lpstr>Arial Unicode MS</vt:lpstr>
      <vt:lpstr>等线</vt:lpstr>
      <vt:lpstr>楷体</vt:lpstr>
      <vt:lpstr>Office 主题​​</vt:lpstr>
      <vt:lpstr>基于百度超级链的NFT交易平台开发</vt:lpstr>
      <vt:lpstr>主要内容</vt:lpstr>
      <vt:lpstr>项目背景</vt:lpstr>
      <vt:lpstr>项目背景</vt:lpstr>
      <vt:lpstr>项目背景</vt:lpstr>
      <vt:lpstr>项目设计</vt:lpstr>
      <vt:lpstr>项目设计-功能模块</vt:lpstr>
      <vt:lpstr>项目设计-功能模块</vt:lpstr>
      <vt:lpstr>项目设计-系统接口</vt:lpstr>
      <vt:lpstr>项目设计-核心业务</vt:lpstr>
      <vt:lpstr>项目设计-核心业务</vt:lpstr>
      <vt:lpstr>项目设计-核心业务</vt:lpstr>
      <vt:lpstr>项目设计-核心业务</vt:lpstr>
      <vt:lpstr>项目设计-核心业务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项目展望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Blue Dream</cp:lastModifiedBy>
  <cp:revision>155</cp:revision>
  <dcterms:created xsi:type="dcterms:W3CDTF">2022-06-21T14:32:00Z</dcterms:created>
  <dcterms:modified xsi:type="dcterms:W3CDTF">2022-06-22T12:09:28Z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8C0148C6113066010FC3B162E4BE3673</vt:lpwstr>
  </property>
  <property fmtid="{D5CDD505-2E9C-101B-9397-08002B2CF9AE}" pid="3" name="KSOProductBuildVer">
    <vt:lpwstr>2052-11.1.0.11744</vt:lpwstr>
  </property>
</Properties>
</file>